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1"/>
  </p:handoutMasterIdLst>
  <p:sldIdLst>
    <p:sldId id="256" r:id="rId4"/>
    <p:sldId id="414" r:id="rId5"/>
    <p:sldId id="335" r:id="rId6"/>
    <p:sldId id="543" r:id="rId7"/>
    <p:sldId id="544" r:id="rId8"/>
    <p:sldId id="546" r:id="rId9"/>
    <p:sldId id="547" r:id="rId10"/>
    <p:sldId id="548" r:id="rId11"/>
    <p:sldId id="545" r:id="rId12"/>
    <p:sldId id="549" r:id="rId13"/>
    <p:sldId id="31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7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2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DE530-22A1-4816-9C24-5C2954045D57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Segnaposto piè di pagina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CB63-9BF3-439C-A436-839C7AC80F10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546CE-7E7D-409F-9C4D-ACB0087D66CA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E726-6B1E-46C6-B6AD-7A7AD05D1973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Segnaposto note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EFECE726-6B1E-46C6-B6AD-7A7AD05D1973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5A121DD-85D6-4752-AEB1-5F758B9267C3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B6950F2-C492-4B0D-8508-010A53DA725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B6950F2-C492-4B0D-8508-010A53DA725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hf dt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B6950F2-C492-4B0D-8508-010A53DA725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B6950F2-C492-4B0D-8508-010A53DA725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dt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B6950F2-C492-4B0D-8508-010A53DA725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C5075DB-0B26-487D-BA2B-9B7AE7EA01B0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90BC73-AF81-4299-8DDB-C13B73FA86DE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AC24C3-26DC-41C3-A2CB-D38930971820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7DE5F34-0BDC-4E89-9981-63AAC1898991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C5CC0AF-499D-4E16-B7B2-F837A66261C8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8B447D-E51C-4367-A3B1-90B79B426AF5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B7658B7-740E-44E4-9413-E4806C03779F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CB46384-0ACC-4584-8823-0F2A61525575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AB439C0-299B-44FA-94D7-058495E42B3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A7A399E-07D0-4A4C-A696-D68D17E794E7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7205132" y="6041363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50F2-C492-4B0D-8508-010A53DA725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z="900" b="1" smtClean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9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mailto:csrh07000q@istruzione.it" TargetMode="External"/><Relationship Id="rId2" Type="http://schemas.openxmlformats.org/officeDocument/2006/relationships/hyperlink" Target="mailto:csrh07000q@pec.istruzione.it" TargetMode="External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m.flcgil.it/scuola/passaggi-tra-i-percorsi-di-istruzione-professionale-e-percorsi-iefp-sancito-l-accordo-in-conferenza-stato-regioni.flc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ctrTitle"/>
          </p:nvPr>
        </p:nvSpPr>
        <p:spPr>
          <a:xfrm>
            <a:off x="1940556" y="1508289"/>
            <a:ext cx="7570660" cy="180051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Baskerville Old Face" pitchFamily="18" charset="0" panose="02020602080505020303"/>
              </a:rPr>
              <a:t>OFFERTA FORMATIVA </a:t>
            </a:r>
            <a:br>
              <a:rPr lang="it-IT" b="1" dirty="0" smtClean="0">
                <a:solidFill>
                  <a:srgbClr val="FF0000"/>
                </a:solidFill>
                <a:latin typeface="Baskerville Old Face" pitchFamily="18" charset="0" panose="02020602080505020303"/>
              </a:rPr>
            </a:br>
            <a:r>
              <a:rPr lang="it-IT" b="1" dirty="0" smtClean="0">
                <a:solidFill>
                  <a:srgbClr val="FF0000"/>
                </a:solidFill>
                <a:latin typeface="Baskerville Old Face" pitchFamily="18" charset="0" panose="02020602080505020303"/>
              </a:rPr>
              <a:t>A. </a:t>
            </a:r>
            <a:r>
              <a:rPr lang="it-IT" b="1" dirty="0" err="1" smtClean="0">
                <a:solidFill>
                  <a:srgbClr val="FF0000"/>
                </a:solidFill>
                <a:latin typeface="Baskerville Old Face" pitchFamily="18" charset="0" panose="02020602080505020303"/>
              </a:rPr>
              <a:t>SC</a:t>
            </a:r>
            <a:r>
              <a:rPr lang="it-IT" b="1" dirty="0" smtClean="0">
                <a:solidFill>
                  <a:srgbClr val="FF0000"/>
                </a:solidFill>
                <a:latin typeface="Baskerville Old Face" pitchFamily="18" charset="0" panose="02020602080505020303"/>
              </a:rPr>
              <a:t>. 2023/24</a:t>
            </a:r>
            <a:endParaRPr lang="it-IT" b="1" dirty="0">
              <a:solidFill>
                <a:srgbClr val="FF0000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5" name="Segnaposto piè di pagina 4"/>
          <p:cNvSpPr>
            <a:spLocks noGrp="1" noEditPoints="1"/>
          </p:cNvSpPr>
          <p:nvPr>
            <p:ph type="ftr" sz="quarter" idx="11"/>
          </p:nvPr>
        </p:nvSpPr>
        <p:spPr>
          <a:xfrm>
            <a:off x="2777842" y="6488363"/>
            <a:ext cx="7289924" cy="365125"/>
          </a:xfrm>
        </p:spPr>
        <p:txBody>
          <a:bodyPr/>
          <a:lstStyle/>
          <a:p>
            <a:r>
              <a:rPr lang="it-IT" sz="1600" b="1" dirty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8" name="Segnaposto numero diapositiva 7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image1.jp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890932" y="373514"/>
            <a:ext cx="4998875" cy="6025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677334" y="609600"/>
            <a:ext cx="8596668" cy="189186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RIASSUMENDO: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/>
              <a:t>NEL NOSTRO ISTITUTO E’ POSSIBILE CONSEGUIRE I SEGUENTI TITOLI</a:t>
            </a:r>
            <a:endParaRPr lang="it-IT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677334" y="2806262"/>
            <a:ext cx="8596668" cy="2352232"/>
          </a:xfrm>
        </p:spPr>
        <p:txBody>
          <a:bodyPr/>
          <a:lstStyle/>
          <a:p>
            <a:r>
              <a:rPr lang="it-IT" dirty="0" smtClean="0"/>
              <a:t>DIPLOMA </a:t>
            </a:r>
            <a:r>
              <a:rPr lang="it-IT" dirty="0" smtClean="0">
                <a:solidFill>
                  <a:srgbClr val="FF0000"/>
                </a:solidFill>
              </a:rPr>
              <a:t>QUINQUENNALE</a:t>
            </a:r>
            <a:r>
              <a:rPr lang="it-IT" dirty="0" smtClean="0"/>
              <a:t> IN ENOGASTRONOMIA E OSPITALITA’ ALBERGHIERA</a:t>
            </a:r>
          </a:p>
          <a:p>
            <a:endParaRPr lang="it-IT" dirty="0" smtClean="0"/>
          </a:p>
          <a:p>
            <a:r>
              <a:rPr lang="it-IT" dirty="0" smtClean="0"/>
              <a:t>DIPLOMA </a:t>
            </a:r>
            <a:r>
              <a:rPr lang="it-IT" dirty="0" smtClean="0">
                <a:solidFill>
                  <a:srgbClr val="FF0000"/>
                </a:solidFill>
              </a:rPr>
              <a:t>QUADRIENNALE E/O QUINQUENNALE </a:t>
            </a:r>
            <a:r>
              <a:rPr lang="it-IT" dirty="0" smtClean="0"/>
              <a:t>TECNICO AGRARIO</a:t>
            </a:r>
          </a:p>
          <a:p>
            <a:endParaRPr lang="it-IT" dirty="0" smtClean="0"/>
          </a:p>
          <a:p>
            <a:r>
              <a:rPr lang="it-IT" dirty="0" smtClean="0"/>
              <a:t>QUALIFICA </a:t>
            </a:r>
            <a:r>
              <a:rPr lang="it-IT" dirty="0" smtClean="0">
                <a:solidFill>
                  <a:srgbClr val="FF0000"/>
                </a:solidFill>
              </a:rPr>
              <a:t>TRIENNALE</a:t>
            </a:r>
            <a:r>
              <a:rPr lang="it-IT" dirty="0" smtClean="0"/>
              <a:t> OPERATORE DELLA RISTORAZIONE PER CONSEGUIRE LA QUALIFICA </a:t>
            </a:r>
            <a:r>
              <a:rPr lang="it-IT" dirty="0" err="1" smtClean="0"/>
              <a:t>DI</a:t>
            </a:r>
            <a:r>
              <a:rPr lang="it-IT" dirty="0" smtClean="0"/>
              <a:t> “SALA” O “CUCINA”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5820" y="1855402"/>
            <a:ext cx="6739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 panose="02020602080505020303"/>
              </a:rPr>
              <a:t>Grazie per l’attenzione!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61647" y="2801371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askerville Old Face" pitchFamily="18" charset="0" panose="02020602080505020303"/>
                <a:cs typeface="Times New Roman" pitchFamily="18" charset="0" panose="02020603050405020304"/>
              </a:rPr>
              <a:t>IPSEOA </a:t>
            </a:r>
            <a:r>
              <a:rPr lang="it-IT" sz="3600" b="1" dirty="0" smtClean="0">
                <a:latin typeface="Baskerville Old Face" pitchFamily="18" charset="0" panose="02020602080505020303"/>
                <a:cs typeface="Times New Roman" pitchFamily="18" charset="0" panose="02020603050405020304"/>
              </a:rPr>
              <a:t> San </a:t>
            </a:r>
            <a:r>
              <a:rPr lang="it-IT" sz="3600" b="1" dirty="0">
                <a:latin typeface="Baskerville Old Face" pitchFamily="18" charset="0" panose="02020602080505020303"/>
                <a:cs typeface="Times New Roman" pitchFamily="18" charset="0" panose="02020603050405020304"/>
              </a:rPr>
              <a:t>Francesco di Paola</a:t>
            </a:r>
          </a:p>
          <a:p>
            <a:pPr algn="ctr"/>
            <a:endParaRPr lang="it-IT" sz="2000" b="1" dirty="0">
              <a:latin typeface="Baskerville Old Face" pitchFamily="18" charset="0" panose="02020602080505020303"/>
            </a:endParaRPr>
          </a:p>
          <a:p>
            <a:pPr algn="ctr"/>
            <a:r>
              <a:rPr lang="it-IT" sz="2000" b="1" dirty="0">
                <a:latin typeface="Baskerville Old Face" pitchFamily="18" charset="0" panose="02020602080505020303"/>
              </a:rPr>
              <a:t>Mail: </a:t>
            </a:r>
            <a:r>
              <a:rPr lang="it-IT" sz="2000" dirty="0">
                <a:latin typeface="Baskerville Old Face" pitchFamily="18" charset="0" panose="02020602080505020303"/>
              </a:rPr>
              <a:t> </a:t>
            </a:r>
            <a:r>
              <a:rPr lang="it-IT" sz="2000" b="1" dirty="0">
                <a:latin typeface="Baskerville Old Face" pitchFamily="18" charset="0" panose="02020602080505020303"/>
                <a:hlinkClick r:id="rId1"/>
              </a:rPr>
              <a:t>csrh07000q@istruzione.it</a:t>
            </a:r>
            <a:r>
              <a:rPr lang="it-IT" sz="2000" b="1" dirty="0">
                <a:latin typeface="Baskerville Old Face" pitchFamily="18" charset="0" panose="02020602080505020303"/>
              </a:rPr>
              <a:t> - PEC: </a:t>
            </a:r>
            <a:r>
              <a:rPr lang="it-IT" sz="2000" b="1" dirty="0">
                <a:latin typeface="Baskerville Old Face" pitchFamily="18" charset="0" panose="02020602080505020303"/>
                <a:hlinkClick r:id="rId2"/>
              </a:rPr>
              <a:t>csrh07000q@pec.istruzione.it</a:t>
            </a:r>
            <a:endParaRPr lang="it-IT" sz="2000" b="1" dirty="0">
              <a:latin typeface="Baskerville Old Face" pitchFamily="18" charset="0" panose="02020602080505020303"/>
              <a:cs typeface="Times New Roman" pitchFamily="18" charset="0" panose="02020603050405020304"/>
            </a:endParaRPr>
          </a:p>
        </p:txBody>
      </p:sp>
      <p:sp>
        <p:nvSpPr>
          <p:cNvPr id="7" name="Segnaposto numero diapositiva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Immagine 13" descr="http://www.radiomarconi.com/marconi/emblema/emblema_g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0604" y="3020949"/>
            <a:ext cx="1113726" cy="1130505"/>
          </a:xfrm>
          <a:prstGeom prst="rect">
            <a:avLst/>
          </a:prstGeom>
          <a:noFill/>
        </p:spPr>
      </p:pic>
      <p:sp>
        <p:nvSpPr>
          <p:cNvPr id="8" name="Segnaposto piè di pagina 8"/>
          <p:cNvSpPr>
            <a:spLocks noGrp="1" noEditPoints="1"/>
          </p:cNvSpPr>
          <p:nvPr>
            <p:ph type="ftr" sz="quarter" idx="11"/>
          </p:nvPr>
        </p:nvSpPr>
        <p:spPr>
          <a:xfrm>
            <a:off x="3063393" y="6287152"/>
            <a:ext cx="6995010" cy="307613"/>
          </a:xfrm>
        </p:spPr>
        <p:txBody>
          <a:bodyPr/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Elena </a:t>
            </a:r>
            <a:r>
              <a:rPr lang="it-IT" sz="1400" b="1" dirty="0" err="1" smtClean="0">
                <a:solidFill>
                  <a:schemeClr val="tx1"/>
                </a:solidFill>
              </a:rPr>
              <a:t>Cupello</a:t>
            </a:r>
            <a:r>
              <a:rPr lang="it-IT" sz="1400" b="1" dirty="0" smtClean="0">
                <a:solidFill>
                  <a:schemeClr val="tx1"/>
                </a:solidFill>
              </a:rPr>
              <a:t> - Dirigente Scolastico Scuola Polo Ambito 2 CS - 0004 CAL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99641" y="924910"/>
            <a:ext cx="768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La Segreteria è a disposizione tutti i giorni per chiarimenti e/o iscrizioni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300607" y="4748186"/>
            <a:ext cx="200946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it-IT" sz="24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Luca Tortolini</a:t>
            </a:r>
          </a:p>
        </p:txBody>
      </p:sp>
      <p:sp>
        <p:nvSpPr>
          <p:cNvPr id="10" name="Segnaposto piè di pagina 4"/>
          <p:cNvSpPr>
            <a:spLocks noGrp="1" noEditPoints="1"/>
          </p:cNvSpPr>
          <p:nvPr>
            <p:ph type="ftr" sz="quarter" idx="11"/>
          </p:nvPr>
        </p:nvSpPr>
        <p:spPr>
          <a:xfrm>
            <a:off x="2777842" y="6463786"/>
            <a:ext cx="7289924" cy="365125"/>
          </a:xfrm>
        </p:spPr>
        <p:txBody>
          <a:bodyPr/>
          <a:lstStyle/>
          <a:p>
            <a:r>
              <a:rPr lang="it-IT" sz="1600" b="1" dirty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3" name="Segnaposto numero diapositiva 2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25090" y="878152"/>
            <a:ext cx="80628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1" dirty="0"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“La scuola è uno spazio aperto anche quando è al chiuso.</a:t>
            </a:r>
          </a:p>
          <a:p>
            <a:pPr algn="l"/>
            <a:r>
              <a:rPr lang="it-IT" sz="2800" b="0" i="1" dirty="0"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È un luogo pieno di parole e idee, dove bambine e bambini di tutti i tipi si scambiano i pensieri, le penne, la merenda, e qualche volta gli abbracci.</a:t>
            </a:r>
          </a:p>
          <a:p>
            <a:pPr algn="l"/>
            <a:r>
              <a:rPr lang="it-IT" sz="2800" b="0" i="1" dirty="0"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Dove </a:t>
            </a:r>
            <a:r>
              <a:rPr lang="it-IT" sz="2800" b="1" i="1" dirty="0"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le maestre e i maestri insegnano a immaginare, a sbagliare, a vivere.</a:t>
            </a:r>
            <a:endParaRPr lang="it-IT" sz="2800" b="0" i="1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l"/>
            <a:r>
              <a:rPr lang="it-IT" sz="2800" b="0" i="1" dirty="0"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È un tesoro prezioso, da proteggere e amare.”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-407063" y="178759"/>
            <a:ext cx="6920985" cy="1339115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  <a:latin typeface="Baskerville Old Face" pitchFamily="18" charset="0" panose="02020602080505020303"/>
              </a:rPr>
              <a:t>…la Scuola:</a:t>
            </a:r>
            <a:br>
              <a:rPr lang="it-IT" b="1" dirty="0">
                <a:solidFill>
                  <a:schemeClr val="accent2"/>
                </a:solidFill>
                <a:latin typeface="Baskerville Old Face" pitchFamily="18" charset="0" panose="02020602080505020303"/>
              </a:rPr>
            </a:br>
            <a:r>
              <a:rPr lang="it-IT" b="1" dirty="0">
                <a:solidFill>
                  <a:schemeClr val="accent2"/>
                </a:solidFill>
                <a:latin typeface="Baskerville Old Face" pitchFamily="18" charset="0" panose="02020602080505020303"/>
              </a:rPr>
              <a:t>crocevia di culture e di mondi</a:t>
            </a:r>
            <a:r>
              <a:rPr lang="it-IT" b="1" dirty="0" smtClean="0">
                <a:solidFill>
                  <a:schemeClr val="accent2"/>
                </a:solidFill>
                <a:latin typeface="Baskerville Old Face" pitchFamily="18" charset="0" panose="02020602080505020303"/>
              </a:rPr>
              <a:t>!</a:t>
            </a:r>
            <a:endParaRPr lang="it-IT" b="1" dirty="0">
              <a:solidFill>
                <a:schemeClr val="accent2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470585" y="1517874"/>
            <a:ext cx="10728021" cy="4616535"/>
          </a:xfrm>
        </p:spPr>
        <p:txBody>
          <a:bodyPr>
            <a:noAutofit/>
          </a:bodyPr>
          <a:lstStyle/>
          <a:p>
            <a:pPr algn="just"/>
            <a:r>
              <a:rPr lang="it-IT" sz="2800" b="1" i="1" dirty="0">
                <a:latin typeface="Baskerville Old Face" pitchFamily="18" charset="0" panose="02020602080505020303"/>
              </a:rPr>
              <a:t>Luogo dove nascono nuove relazioni e nuove prospettive basate sui valori di libertà e di autonomia</a:t>
            </a:r>
          </a:p>
          <a:p>
            <a:pPr algn="just"/>
            <a:r>
              <a:rPr lang="it-IT" sz="2800" b="1" i="1" dirty="0">
                <a:latin typeface="Baskerville Old Face" pitchFamily="18" charset="0" panose="02020602080505020303"/>
              </a:rPr>
              <a:t>Luogo dove si vivono esperienze progettuali diverse e differenziate</a:t>
            </a:r>
          </a:p>
          <a:p>
            <a:pPr algn="just"/>
            <a:r>
              <a:rPr lang="it-IT" sz="2800" b="1" i="1" dirty="0">
                <a:latin typeface="Baskerville Old Face" pitchFamily="18" charset="0" panose="02020602080505020303"/>
              </a:rPr>
              <a:t>Luogo in cui il bambino scopre le proprie attitudini e sviluppa la propria capacità di scelta </a:t>
            </a:r>
          </a:p>
          <a:p>
            <a:pPr algn="just"/>
            <a:r>
              <a:rPr lang="it-IT" sz="2800" b="1" i="1" dirty="0">
                <a:latin typeface="Baskerville Old Face" pitchFamily="18" charset="0" panose="02020602080505020303"/>
              </a:rPr>
              <a:t>Luogo privilegiato per promuovere valori di solidarietà sociale e inclusione</a:t>
            </a:r>
          </a:p>
          <a:p>
            <a:pPr algn="just"/>
            <a:r>
              <a:rPr lang="it-IT" sz="2800" b="1" i="1" dirty="0">
                <a:latin typeface="Baskerville Old Face" pitchFamily="18" charset="0" panose="02020602080505020303"/>
              </a:rPr>
              <a:t>Luogo di progettazione, sviluppo, implementazione…</a:t>
            </a:r>
          </a:p>
          <a:p>
            <a:pPr algn="just"/>
            <a:r>
              <a:rPr lang="it-IT" sz="2800" b="1" i="1" dirty="0">
                <a:latin typeface="Baskerville Old Face" pitchFamily="18" charset="0" panose="02020602080505020303"/>
              </a:rPr>
              <a:t>Luogo…</a:t>
            </a:r>
          </a:p>
        </p:txBody>
      </p:sp>
      <p:sp>
        <p:nvSpPr>
          <p:cNvPr id="7" name="Segnaposto piè di pagina 4"/>
          <p:cNvSpPr>
            <a:spLocks noGrp="1" noEditPoints="1"/>
          </p:cNvSpPr>
          <p:nvPr>
            <p:ph type="ftr" sz="quarter" idx="11"/>
          </p:nvPr>
        </p:nvSpPr>
        <p:spPr>
          <a:xfrm>
            <a:off x="2777842" y="6488363"/>
            <a:ext cx="7289924" cy="365125"/>
          </a:xfrm>
        </p:spPr>
        <p:txBody>
          <a:bodyPr/>
          <a:lstStyle/>
          <a:p>
            <a:r>
              <a:rPr lang="it-IT" sz="1600" b="1" dirty="0">
                <a:solidFill>
                  <a:schemeClr val="tx1"/>
                </a:solidFill>
                <a:latin typeface="Baskerville Old Face" pitchFamily="18" charset="0" panose="02020602080505020303"/>
              </a:rPr>
              <a:t>Elena Cupello - Dirigente Scolastico Scuola Polo Ambito 2 CS - 0004 CAL</a:t>
            </a:r>
            <a:endParaRPr lang="en-US" sz="1600" b="1" dirty="0">
              <a:solidFill>
                <a:schemeClr val="tx1"/>
              </a:solidFill>
              <a:latin typeface="Baskerville Old Face" pitchFamily="18" charset="0" panose="02020602080505020303"/>
            </a:endParaRPr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magine 6"/>
          <p:cNvPicPr/>
          <p:nvPr/>
        </p:nvPicPr>
        <p:blipFill>
          <a:blip r:embed="rId1"/>
          <a:srcRect l="38414" t="19668" r="39813" b="28255"/>
          <a:stretch/>
        </p:blipFill>
        <p:spPr bwMode="auto">
          <a:xfrm>
            <a:off x="3016469" y="220718"/>
            <a:ext cx="4487918" cy="567558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magine 5" descr="C:\Users\user\Downloads\Screenshot_20230119-150851.png"/>
          <p:cNvPicPr/>
          <p:nvPr/>
        </p:nvPicPr>
        <p:blipFill>
          <a:blip r:embed="rId1"/>
          <a:srcRect l="18351" t="26019" r="18507" b="18829"/>
          <a:stretch/>
        </p:blipFill>
        <p:spPr bwMode="auto">
          <a:xfrm>
            <a:off x="336333" y="0"/>
            <a:ext cx="3794235" cy="6358759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8" name="Connettore 2 7"/>
          <p:cNvCxnSpPr/>
          <p:nvPr/>
        </p:nvCxnSpPr>
        <p:spPr>
          <a:xfrm>
            <a:off x="1986455" y="3258206"/>
            <a:ext cx="333177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210207" y="2806262"/>
            <a:ext cx="1860331" cy="160808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34150" y="683172"/>
            <a:ext cx="683172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AL PERCORSO QUINQUENNALE </a:t>
            </a:r>
          </a:p>
          <a:p>
            <a:pPr algn="ctr"/>
            <a:r>
              <a:rPr lang="it-IT" sz="2400" b="1" u="sng" dirty="0" smtClean="0">
                <a:solidFill>
                  <a:srgbClr val="FF0000"/>
                </a:solidFill>
              </a:rPr>
              <a:t>SI AGGIUNGE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QUALIFICA TRIENNALE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PER L’OTTENIMENTO DELLE QUALIFICHE</a:t>
            </a:r>
          </a:p>
          <a:p>
            <a:pPr algn="ctr"/>
            <a:endParaRPr lang="it-IT" dirty="0" smtClean="0">
              <a:solidFill>
                <a:srgbClr val="FF000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OPERATORE DELLA RISTORAZIONE</a:t>
            </a:r>
          </a:p>
          <a:p>
            <a:pPr algn="ctr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-</a:t>
            </a:r>
            <a:r>
              <a:rPr lang="it-IT" sz="2800" b="1" u="sng" dirty="0" smtClean="0">
                <a:solidFill>
                  <a:srgbClr val="FF0000"/>
                </a:solidFill>
              </a:rPr>
              <a:t>PREPARAZIONE DEGLI ALIMENTI ED ALLESTIMENTO PIATTI</a:t>
            </a:r>
          </a:p>
          <a:p>
            <a:pPr algn="just"/>
            <a:endParaRPr lang="it-IT" sz="2800" b="1" u="sng" dirty="0" smtClean="0">
              <a:solidFill>
                <a:srgbClr val="FF0000"/>
              </a:solidFill>
            </a:endParaRPr>
          </a:p>
          <a:p>
            <a:r>
              <a:rPr lang="it-IT" sz="2800" b="1" u="sng" dirty="0" smtClean="0">
                <a:solidFill>
                  <a:srgbClr val="FF0000"/>
                </a:solidFill>
              </a:rPr>
              <a:t>-ALLESTIMENTO SALA E SOMMINISTRAZIONE PIATTI E BEVANDE </a:t>
            </a:r>
          </a:p>
          <a:p>
            <a:pPr algn="ctr"/>
            <a:endParaRPr lang="it-IT" dirty="0" smtClean="0">
              <a:solidFill>
                <a:srgbClr val="FF0000"/>
              </a:solidFill>
            </a:endParaRPr>
          </a:p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1"/>
          <a:srcRect l="933" t="11357" r="43546" b="21884"/>
          <a:stretch/>
        </p:blipFill>
        <p:spPr bwMode="auto">
          <a:xfrm>
            <a:off x="798786" y="430924"/>
            <a:ext cx="8692055" cy="561110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Rettangolo 6"/>
          <p:cNvSpPr/>
          <p:nvPr/>
        </p:nvSpPr>
        <p:spPr>
          <a:xfrm>
            <a:off x="3699641" y="2911366"/>
            <a:ext cx="5496911" cy="3090041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382814" y="4424855"/>
            <a:ext cx="4519448" cy="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3694386" y="4666593"/>
            <a:ext cx="1655380" cy="5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4514194" y="5050221"/>
            <a:ext cx="4519448" cy="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5013434" y="5312979"/>
            <a:ext cx="1655380" cy="5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Ciò comporta che:</a:t>
            </a:r>
            <a:endParaRPr lang="it-IT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u="sng" dirty="0" smtClean="0"/>
              <a:t>In questo Istituto </a:t>
            </a:r>
            <a:r>
              <a:rPr lang="it-IT" sz="2400" dirty="0" smtClean="0"/>
              <a:t>ci si può iscrivere ad un percorso quinquennale (IP) o triennale (</a:t>
            </a:r>
            <a:r>
              <a:rPr lang="it-IT" sz="2400" dirty="0" err="1" smtClean="0"/>
              <a:t>IeFP</a:t>
            </a:r>
            <a:r>
              <a:rPr lang="it-IT" sz="2400" dirty="0" smtClean="0"/>
              <a:t>);</a:t>
            </a:r>
          </a:p>
          <a:p>
            <a:r>
              <a:rPr lang="it-IT" sz="2400" dirty="0" smtClean="0"/>
              <a:t>Ciò accade in virtù del fatto che </a:t>
            </a:r>
            <a:r>
              <a:rPr lang="it-IT" sz="2400" b="1" u="sng" dirty="0" smtClean="0"/>
              <a:t>LA SCUOLA E’ ACCREDITATA CON LA REGIONE CALABRIA PER </a:t>
            </a:r>
            <a:r>
              <a:rPr lang="it-IT" sz="2400" b="1" u="sng" dirty="0" err="1" smtClean="0"/>
              <a:t>IeFP</a:t>
            </a:r>
            <a:r>
              <a:rPr lang="it-IT" sz="2400" b="1" u="sng" dirty="0" smtClean="0"/>
              <a:t>;</a:t>
            </a:r>
          </a:p>
          <a:p>
            <a:r>
              <a:rPr lang="it-IT" sz="2400" b="1" u="sng" dirty="0" smtClean="0"/>
              <a:t>Durante il percorso triennale si può chiedere il passaggio al sistema IP;</a:t>
            </a:r>
          </a:p>
          <a:p>
            <a:r>
              <a:rPr lang="it-IT" sz="2400" b="1" u="sng" dirty="0" smtClean="0"/>
              <a:t>Al termine del percorso triennale si può rientrare nel percorso Istruzione e conseguire il Diploma; </a:t>
            </a:r>
            <a:endParaRPr lang="it-IT" sz="2400" b="1" u="sng" dirty="0"/>
          </a:p>
        </p:txBody>
      </p:sp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hlinkClick r:id="rId1"/>
              </a:rPr>
              <a:t>https://m.flcgil.it/scuola/passaggi-tra-i-percorsi-di-istruzione-professionale-e-percorsi-iefp-sancito-l-accordo-in-conferenza-stato-regioni.flc</a:t>
            </a:r>
            <a:br>
              <a:rPr lang="it-IT" sz="2000" dirty="0" smtClean="0">
                <a:solidFill>
                  <a:srgbClr val="002060"/>
                </a:solidFill>
              </a:rPr>
            </a:b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2"/>
          <a:srcRect l="-2649" t="45924" b="23098"/>
          <a:stretch/>
        </p:blipFill>
        <p:spPr bwMode="auto">
          <a:xfrm>
            <a:off x="-1" y="1828801"/>
            <a:ext cx="10489325" cy="313208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Cupello - Dirigente Scolastico Scuola Polo Ambito 2 CS - 0004 CAL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mmagine 5" descr="C:\Users\user\Downloads\Screenshot_20230119-150851.png"/>
          <p:cNvPicPr/>
          <p:nvPr/>
        </p:nvPicPr>
        <p:blipFill>
          <a:blip r:embed="rId1"/>
          <a:srcRect l="18351" t="26019" r="18507" b="18829"/>
          <a:stretch/>
        </p:blipFill>
        <p:spPr bwMode="auto">
          <a:xfrm>
            <a:off x="336333" y="0"/>
            <a:ext cx="3794235" cy="635875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Ovale 6"/>
          <p:cNvSpPr/>
          <p:nvPr/>
        </p:nvSpPr>
        <p:spPr>
          <a:xfrm>
            <a:off x="1828800" y="3268717"/>
            <a:ext cx="2312276" cy="1492469"/>
          </a:xfrm>
          <a:prstGeom prst="ellipse">
            <a:avLst/>
          </a:prstGeom>
          <a:solidFill>
            <a:srgbClr val="00206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4099035" y="3962400"/>
            <a:ext cx="2049517" cy="525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043448" y="2764221"/>
            <a:ext cx="43092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FF0000"/>
                </a:solidFill>
              </a:rPr>
              <a:t>PERCORSO QUADRIENNALE </a:t>
            </a: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</a:rPr>
              <a:t>O QUINQUENNALE 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i="1" dirty="0" smtClean="0">
                <a:solidFill>
                  <a:srgbClr val="FF0000"/>
                </a:solidFill>
              </a:rPr>
              <a:t>PRODUZIONI E TRASFORMAZIONI DEI PRODOTTI ALIMENTARI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39862" y="4687614"/>
            <a:ext cx="626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IN </a:t>
            </a:r>
            <a:r>
              <a:rPr lang="it-IT" sz="2400" b="1" u="sng" dirty="0" smtClean="0">
                <a:solidFill>
                  <a:srgbClr val="002060"/>
                </a:solidFill>
              </a:rPr>
              <a:t>QUATTRO AN</a:t>
            </a:r>
            <a:r>
              <a:rPr lang="it-IT" sz="2400" b="1" dirty="0" smtClean="0">
                <a:solidFill>
                  <a:srgbClr val="002060"/>
                </a:solidFill>
              </a:rPr>
              <a:t>NI 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SI PUO’ CONSEGUIRE IL DIPLOMA!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5620</TotalTime>
  <Words>452</Words>
  <Application>Microsoft Office PowerPoint</Application>
  <PresentationFormat>Personalizzato</PresentationFormat>
  <Paragraphs>69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Sfaccettatura</vt:lpstr>
      <vt:lpstr>OFFERTA FORMATIVA  A. SC. 2023/24</vt:lpstr>
      <vt:lpstr>Diapositiva 2</vt:lpstr>
      <vt:lpstr>…la Scuola: crocevia di culture e di mondi!</vt:lpstr>
      <vt:lpstr>Diapositiva 4</vt:lpstr>
      <vt:lpstr>Diapositiva 5</vt:lpstr>
      <vt:lpstr>Diapositiva 6</vt:lpstr>
      <vt:lpstr>Ciò comporta che:</vt:lpstr>
      <vt:lpstr>https://m.flcgil.it/scuola/passaggi-tra-i-percorsi-di-istruzione-professionale-e-percorsi-iefp-sancito-l-accordo-in-conferenza-stato-regioni.flc </vt:lpstr>
      <vt:lpstr>Diapositiva 9</vt:lpstr>
      <vt:lpstr>RIASSUMENDO: NEL NOSTRO ISTITUTO E’ POSSIBILE CONSEGUIRE I SEGUENTI TITOLI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docenti neo assunti</dc:title>
  <dc:creator>Elena</dc:creator>
  <cp:lastModifiedBy>user</cp:lastModifiedBy>
  <cp:revision>297</cp:revision>
  <dcterms:created xsi:type="dcterms:W3CDTF">2018-11-21T14:31:34Z</dcterms:created>
  <dcterms:modified xsi:type="dcterms:W3CDTF">2023-01-20T08:46:05Z</dcterms:modified>
</cp:coreProperties>
</file>